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79" r:id="rId7"/>
    <p:sldId id="258" r:id="rId8"/>
    <p:sldId id="280" r:id="rId9"/>
    <p:sldId id="284" r:id="rId10"/>
    <p:sldId id="262" r:id="rId11"/>
    <p:sldId id="266" r:id="rId12"/>
    <p:sldId id="265" r:id="rId13"/>
    <p:sldId id="267" r:id="rId14"/>
    <p:sldId id="259" r:id="rId15"/>
    <p:sldId id="260" r:id="rId16"/>
    <p:sldId id="261" r:id="rId17"/>
    <p:sldId id="263" r:id="rId18"/>
    <p:sldId id="264" r:id="rId19"/>
    <p:sldId id="281" r:id="rId20"/>
    <p:sldId id="282" r:id="rId21"/>
    <p:sldId id="268" r:id="rId22"/>
    <p:sldId id="283" r:id="rId23"/>
    <p:sldId id="269" r:id="rId24"/>
    <p:sldId id="270" r:id="rId25"/>
    <p:sldId id="271" r:id="rId26"/>
    <p:sldId id="275" r:id="rId27"/>
    <p:sldId id="274" r:id="rId28"/>
    <p:sldId id="278" r:id="rId29"/>
    <p:sldId id="27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985"/>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F574A-57CA-414C-96CF-47572BE6F751}" type="datetimeFigureOut">
              <a:rPr lang="en-US" smtClean="0"/>
              <a:t>8/23/2019</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9237DE1A-EF93-4550-AB17-A96469CFE3D5}"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081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F574A-57CA-414C-96CF-47572BE6F751}"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DE1A-EF93-4550-AB17-A96469CFE3D5}" type="slidenum">
              <a:rPr lang="en-US" smtClean="0"/>
              <a:t>‹#›</a:t>
            </a:fld>
            <a:endParaRPr lang="en-US"/>
          </a:p>
        </p:txBody>
      </p:sp>
    </p:spTree>
    <p:extLst>
      <p:ext uri="{BB962C8B-B14F-4D97-AF65-F5344CB8AC3E}">
        <p14:creationId xmlns:p14="http://schemas.microsoft.com/office/powerpoint/2010/main" val="49553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F574A-57CA-414C-96CF-47572BE6F751}"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DE1A-EF93-4550-AB17-A96469CFE3D5}"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450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F574A-57CA-414C-96CF-47572BE6F751}"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DE1A-EF93-4550-AB17-A96469CFE3D5}"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48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F574A-57CA-414C-96CF-47572BE6F751}"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DE1A-EF93-4550-AB17-A96469CFE3D5}"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332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F574A-57CA-414C-96CF-47572BE6F751}"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DE1A-EF93-4550-AB17-A96469CFE3D5}"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16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1F574A-57CA-414C-96CF-47572BE6F751}"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7DE1A-EF93-4550-AB17-A96469CFE3D5}" type="slidenum">
              <a:rPr lang="en-US" smtClean="0"/>
              <a:t>‹#›</a:t>
            </a:fld>
            <a:endParaRPr lang="en-US"/>
          </a:p>
        </p:txBody>
      </p:sp>
    </p:spTree>
    <p:extLst>
      <p:ext uri="{BB962C8B-B14F-4D97-AF65-F5344CB8AC3E}">
        <p14:creationId xmlns:p14="http://schemas.microsoft.com/office/powerpoint/2010/main" val="90007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1F574A-57CA-414C-96CF-47572BE6F751}"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7DE1A-EF93-4550-AB17-A96469CFE3D5}" type="slidenum">
              <a:rPr lang="en-US" smtClean="0"/>
              <a:t>‹#›</a:t>
            </a:fld>
            <a:endParaRPr lang="en-US"/>
          </a:p>
        </p:txBody>
      </p:sp>
    </p:spTree>
    <p:extLst>
      <p:ext uri="{BB962C8B-B14F-4D97-AF65-F5344CB8AC3E}">
        <p14:creationId xmlns:p14="http://schemas.microsoft.com/office/powerpoint/2010/main" val="227012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F574A-57CA-414C-96CF-47572BE6F751}"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7DE1A-EF93-4550-AB17-A96469CFE3D5}" type="slidenum">
              <a:rPr lang="en-US" smtClean="0"/>
              <a:t>‹#›</a:t>
            </a:fld>
            <a:endParaRPr lang="en-US"/>
          </a:p>
        </p:txBody>
      </p:sp>
    </p:spTree>
    <p:extLst>
      <p:ext uri="{BB962C8B-B14F-4D97-AF65-F5344CB8AC3E}">
        <p14:creationId xmlns:p14="http://schemas.microsoft.com/office/powerpoint/2010/main" val="31392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11F574A-57CA-414C-96CF-47572BE6F751}"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DE1A-EF93-4550-AB17-A96469CFE3D5}"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068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711F574A-57CA-414C-96CF-47572BE6F751}" type="datetimeFigureOut">
              <a:rPr lang="en-US" smtClean="0"/>
              <a:t>8/23/2019</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9237DE1A-EF93-4550-AB17-A96469CFE3D5}"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81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11F574A-57CA-414C-96CF-47572BE6F751}" type="datetimeFigureOut">
              <a:rPr lang="en-US" smtClean="0"/>
              <a:t>8/23/2019</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9237DE1A-EF93-4550-AB17-A96469CFE3D5}" type="slidenum">
              <a:rPr lang="en-US" smtClean="0"/>
              <a:t>‹#›</a:t>
            </a:fld>
            <a:endParaRPr lang="en-US"/>
          </a:p>
        </p:txBody>
      </p:sp>
    </p:spTree>
    <p:extLst>
      <p:ext uri="{BB962C8B-B14F-4D97-AF65-F5344CB8AC3E}">
        <p14:creationId xmlns:p14="http://schemas.microsoft.com/office/powerpoint/2010/main" val="4199288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universdemaclasse.blogspot.ca/2014/07/la-gestion-du-comportement-version-20.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ldesvancurioso.blogspot.com/2014/10/los-mountruos-de-class-dojo-y-las-normas.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ohslmc.com/"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gipds.wikispaces.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panarmenian.net/eng/news/165355" TargetMode="External"/><Relationship Id="rId7" Type="http://schemas.openxmlformats.org/officeDocument/2006/relationships/hyperlink" Target="https://en.wikipedia.org/wiki/Just_Dance_2018"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unflowerstorytime.com/2014/12/12/snow" TargetMode="External"/><Relationship Id="rId4" Type="http://schemas.openxmlformats.org/officeDocument/2006/relationships/image" Target="../media/image14.jpeg"/><Relationship Id="rId9" Type="http://schemas.openxmlformats.org/officeDocument/2006/relationships/hyperlink" Target="http://yogilimon.deviantart.com/art/ice-cream-21193995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ublicdomainpictures.net/view-image.php?image=6621&amp;picture=frog-in-pond"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tsy.com/listing/278503088/kid-youll-move-mountains-print-printable"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bellenoirmag.blogspot.com/2012_07_01_archive.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9.jpeg"/><Relationship Id="rId7" Type="http://schemas.openxmlformats.org/officeDocument/2006/relationships/hyperlink" Target="http://blesstheirheartsmom.blogspot.com/2013/07/vacation-extra-bonus-point-time.html"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hyperlink" Target="https://www.amazon.com/Elmers-Purpose-School-Washable-0-24-ounce/dp/B001E69WBW"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tamsinnorth.com/2012/09/tamsins-pregnancy-must-haves.html" TargetMode="External"/><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cdarby@graniteschools.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324600"/>
          </a:xfrm>
        </p:spPr>
        <p:style>
          <a:lnRef idx="1">
            <a:schemeClr val="accent5"/>
          </a:lnRef>
          <a:fillRef idx="2">
            <a:schemeClr val="accent5"/>
          </a:fillRef>
          <a:effectRef idx="1">
            <a:schemeClr val="accent5"/>
          </a:effectRef>
          <a:fontRef idx="minor">
            <a:schemeClr val="dk1"/>
          </a:fontRef>
        </p:style>
        <p:txBody>
          <a:bodyPr>
            <a:normAutofit/>
          </a:bodyPr>
          <a:lstStyle/>
          <a:p>
            <a:br>
              <a:rPr lang="en-US" b="1" dirty="0">
                <a:solidFill>
                  <a:srgbClr val="FF0000"/>
                </a:solidFill>
                <a:latin typeface="Century Gothic" panose="020B0502020202020204" pitchFamily="34" charset="0"/>
              </a:rPr>
            </a:br>
            <a:br>
              <a:rPr lang="en-US" b="1" dirty="0">
                <a:solidFill>
                  <a:srgbClr val="FF0000"/>
                </a:solidFill>
                <a:latin typeface="Century Gothic" panose="020B0502020202020204" pitchFamily="34" charset="0"/>
              </a:rPr>
            </a:br>
            <a:br>
              <a:rPr lang="en-US" b="1" dirty="0">
                <a:solidFill>
                  <a:srgbClr val="FF0000"/>
                </a:solidFill>
                <a:latin typeface="Century Gothic" panose="020B0502020202020204" pitchFamily="34" charset="0"/>
              </a:rPr>
            </a:br>
            <a:br>
              <a:rPr lang="en-US" b="1" dirty="0">
                <a:solidFill>
                  <a:srgbClr val="FF0000"/>
                </a:solidFill>
                <a:latin typeface="Century Gothic" panose="020B0502020202020204" pitchFamily="34" charset="0"/>
              </a:rPr>
            </a:br>
            <a:r>
              <a:rPr lang="en-US" b="1" dirty="0">
                <a:solidFill>
                  <a:srgbClr val="FF0000"/>
                </a:solidFill>
                <a:latin typeface="Century Gothic" panose="020B0502020202020204" pitchFamily="34" charset="0"/>
              </a:rPr>
              <a:t>Welcome Back!</a:t>
            </a:r>
            <a:br>
              <a:rPr lang="en-US" b="1" dirty="0">
                <a:latin typeface="Century Gothic" panose="020B0502020202020204" pitchFamily="34" charset="0"/>
              </a:rPr>
            </a:br>
            <a:r>
              <a:rPr lang="en-US" sz="2700" b="1" dirty="0">
                <a:latin typeface="Century Gothic" panose="020B0502020202020204" pitchFamily="34" charset="0"/>
              </a:rPr>
              <a:t>Mrs. Darby </a:t>
            </a:r>
            <a:br>
              <a:rPr lang="en-US" sz="2700" b="1" dirty="0">
                <a:latin typeface="Century Gothic" panose="020B0502020202020204" pitchFamily="34" charset="0"/>
              </a:rPr>
            </a:br>
            <a:r>
              <a:rPr lang="en-US" sz="2700" b="1" dirty="0">
                <a:latin typeface="Century Gothic" panose="020B0502020202020204" pitchFamily="34" charset="0"/>
              </a:rPr>
              <a:t>Grade 2 </a:t>
            </a:r>
            <a:br>
              <a:rPr lang="en-US" sz="2700" b="1" dirty="0">
                <a:latin typeface="Century Gothic" panose="020B0502020202020204" pitchFamily="34" charset="0"/>
              </a:rPr>
            </a:br>
            <a:r>
              <a:rPr lang="en-US" sz="2700" b="1" dirty="0">
                <a:latin typeface="Century Gothic" panose="020B0502020202020204" pitchFamily="34" charset="0"/>
              </a:rPr>
              <a:t>Class Information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457200"/>
            <a:ext cx="5334000" cy="3200400"/>
          </a:xfrm>
        </p:spPr>
      </p:pic>
      <p:pic>
        <p:nvPicPr>
          <p:cNvPr id="2050" name="Picture 2" descr="C:\Users\cdarby\AppData\Local\Microsoft\Windows\Temporary Internet Files\Content.IE5\2ILEX1QC\MC9001335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563" y="4876800"/>
            <a:ext cx="924462" cy="9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5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1447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Reading Comprehension Skills</a:t>
            </a:r>
            <a:br>
              <a:rPr lang="en-US" dirty="0"/>
            </a:br>
            <a:r>
              <a:rPr lang="en-US" sz="2700" dirty="0"/>
              <a:t>(We will be focusing on these this year. You can ask your student about them at home when you are reading.)</a:t>
            </a:r>
          </a:p>
        </p:txBody>
      </p:sp>
      <p:sp>
        <p:nvSpPr>
          <p:cNvPr id="4" name="Subtitle 3"/>
          <p:cNvSpPr>
            <a:spLocks noGrp="1"/>
          </p:cNvSpPr>
          <p:nvPr>
            <p:ph type="subTitle" idx="1"/>
          </p:nvPr>
        </p:nvSpPr>
        <p:spPr>
          <a:xfrm>
            <a:off x="1371600" y="1981200"/>
            <a:ext cx="6400800" cy="4114800"/>
          </a:xfrm>
        </p:spPr>
        <p:style>
          <a:lnRef idx="1">
            <a:schemeClr val="accent3"/>
          </a:lnRef>
          <a:fillRef idx="2">
            <a:schemeClr val="accent3"/>
          </a:fillRef>
          <a:effectRef idx="1">
            <a:schemeClr val="accent3"/>
          </a:effectRef>
          <a:fontRef idx="minor">
            <a:schemeClr val="dk1"/>
          </a:fontRef>
        </p:style>
        <p:txBody>
          <a:bodyPr/>
          <a:lstStyle/>
          <a:p>
            <a:r>
              <a:rPr lang="en-US" b="1" dirty="0">
                <a:solidFill>
                  <a:srgbClr val="7030A0"/>
                </a:solidFill>
              </a:rPr>
              <a:t>Visualize</a:t>
            </a:r>
          </a:p>
          <a:p>
            <a:r>
              <a:rPr lang="en-US" b="1" dirty="0">
                <a:solidFill>
                  <a:srgbClr val="7030A0"/>
                </a:solidFill>
              </a:rPr>
              <a:t>Make Connections</a:t>
            </a:r>
          </a:p>
          <a:p>
            <a:r>
              <a:rPr lang="en-US" b="1" dirty="0">
                <a:solidFill>
                  <a:srgbClr val="7030A0"/>
                </a:solidFill>
              </a:rPr>
              <a:t>Ask Questions</a:t>
            </a:r>
          </a:p>
          <a:p>
            <a:r>
              <a:rPr lang="en-US" b="1" dirty="0">
                <a:solidFill>
                  <a:srgbClr val="7030A0"/>
                </a:solidFill>
              </a:rPr>
              <a:t>Clarify</a:t>
            </a:r>
          </a:p>
          <a:p>
            <a:r>
              <a:rPr lang="en-US" b="1" dirty="0">
                <a:solidFill>
                  <a:srgbClr val="7030A0"/>
                </a:solidFill>
              </a:rPr>
              <a:t>Predict </a:t>
            </a:r>
          </a:p>
          <a:p>
            <a:r>
              <a:rPr lang="en-US" b="1" dirty="0">
                <a:solidFill>
                  <a:srgbClr val="7030A0"/>
                </a:solidFill>
              </a:rPr>
              <a:t>Sum-up</a:t>
            </a:r>
          </a:p>
        </p:txBody>
      </p:sp>
    </p:spTree>
    <p:extLst>
      <p:ext uri="{BB962C8B-B14F-4D97-AF65-F5344CB8AC3E}">
        <p14:creationId xmlns:p14="http://schemas.microsoft.com/office/powerpoint/2010/main" val="340369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1"/>
            <a:ext cx="7772400" cy="1295399"/>
          </a:xfrm>
        </p:spPr>
        <p:style>
          <a:lnRef idx="1">
            <a:schemeClr val="accent6"/>
          </a:lnRef>
          <a:fillRef idx="2">
            <a:schemeClr val="accent6"/>
          </a:fillRef>
          <a:effectRef idx="1">
            <a:schemeClr val="accent6"/>
          </a:effectRef>
          <a:fontRef idx="minor">
            <a:schemeClr val="dk1"/>
          </a:fontRef>
        </p:style>
        <p:txBody>
          <a:bodyPr/>
          <a:lstStyle/>
          <a:p>
            <a:r>
              <a:rPr lang="en-US" dirty="0"/>
              <a:t>Behavior</a:t>
            </a:r>
          </a:p>
        </p:txBody>
      </p:sp>
      <p:sp>
        <p:nvSpPr>
          <p:cNvPr id="5" name="Subtitle 4"/>
          <p:cNvSpPr>
            <a:spLocks noGrp="1"/>
          </p:cNvSpPr>
          <p:nvPr>
            <p:ph type="subTitle" idx="1"/>
          </p:nvPr>
        </p:nvSpPr>
        <p:spPr>
          <a:xfrm>
            <a:off x="1371600" y="1828800"/>
            <a:ext cx="6400800" cy="4343400"/>
          </a:xfrm>
        </p:spPr>
        <p:style>
          <a:lnRef idx="1">
            <a:schemeClr val="accent5"/>
          </a:lnRef>
          <a:fillRef idx="2">
            <a:schemeClr val="accent5"/>
          </a:fillRef>
          <a:effectRef idx="1">
            <a:schemeClr val="accent5"/>
          </a:effectRef>
          <a:fontRef idx="minor">
            <a:schemeClr val="dk1"/>
          </a:fontRef>
        </p:style>
        <p:txBody>
          <a:bodyPr>
            <a:normAutofit/>
          </a:bodyPr>
          <a:lstStyle/>
          <a:p>
            <a:r>
              <a:rPr lang="en-US" b="1" dirty="0">
                <a:solidFill>
                  <a:srgbClr val="B70985"/>
                </a:solidFill>
              </a:rPr>
              <a:t>Pink</a:t>
            </a:r>
            <a:r>
              <a:rPr lang="en-US" b="1">
                <a:solidFill>
                  <a:srgbClr val="B70985"/>
                </a:solidFill>
              </a:rPr>
              <a:t>: Outstanding</a:t>
            </a:r>
            <a:endParaRPr lang="en-US" b="1" dirty="0">
              <a:solidFill>
                <a:srgbClr val="B70985"/>
              </a:solidFill>
            </a:endParaRPr>
          </a:p>
          <a:p>
            <a:r>
              <a:rPr lang="en-US" b="1" dirty="0">
                <a:solidFill>
                  <a:srgbClr val="7030A0"/>
                </a:solidFill>
              </a:rPr>
              <a:t>Purple: Great Job</a:t>
            </a:r>
          </a:p>
          <a:p>
            <a:r>
              <a:rPr lang="en-US" b="1" dirty="0">
                <a:solidFill>
                  <a:srgbClr val="0070C0"/>
                </a:solidFill>
              </a:rPr>
              <a:t>Blue: Good Choices</a:t>
            </a:r>
          </a:p>
          <a:p>
            <a:r>
              <a:rPr lang="en-US" b="1" dirty="0">
                <a:solidFill>
                  <a:srgbClr val="00B050"/>
                </a:solidFill>
              </a:rPr>
              <a:t>Green : Ready to Learn</a:t>
            </a:r>
          </a:p>
          <a:p>
            <a:r>
              <a:rPr lang="en-US" b="1" dirty="0">
                <a:solidFill>
                  <a:srgbClr val="FFFF00"/>
                </a:solidFill>
              </a:rPr>
              <a:t>Yellow: Warning/ Think about it</a:t>
            </a:r>
          </a:p>
          <a:p>
            <a:r>
              <a:rPr lang="en-US" b="1" dirty="0">
                <a:solidFill>
                  <a:srgbClr val="FFC000"/>
                </a:solidFill>
              </a:rPr>
              <a:t>Orange: Time Out/ Teacher’s Choice </a:t>
            </a:r>
          </a:p>
          <a:p>
            <a:r>
              <a:rPr lang="en-US" b="1" dirty="0">
                <a:solidFill>
                  <a:srgbClr val="FF0000"/>
                </a:solidFill>
              </a:rPr>
              <a:t>Red: Parent Contact/Loss of Recess/ Stop and Go</a:t>
            </a:r>
          </a:p>
        </p:txBody>
      </p:sp>
    </p:spTree>
    <p:extLst>
      <p:ext uri="{BB962C8B-B14F-4D97-AF65-F5344CB8AC3E}">
        <p14:creationId xmlns:p14="http://schemas.microsoft.com/office/powerpoint/2010/main" val="326465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dirty="0"/>
              <a:t>I will send out information via Class Dojo, on the Weekly Homework Sheet, or other notes in their homework folders. Please look through your child’s backpack daily.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3284511"/>
            <a:ext cx="2438400" cy="3573489"/>
          </a:xfrm>
        </p:spPr>
      </p:pic>
      <p:pic>
        <p:nvPicPr>
          <p:cNvPr id="3074" name="Picture 2" descr="C:\Users\cdarby\AppData\Local\Microsoft\Windows\Temporary Internet Files\Content.IE5\2ILEX1QC\MC9001335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92378"/>
            <a:ext cx="1371600" cy="140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9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90499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We want to create a safe an positive atmosphere at school!</a:t>
            </a:r>
          </a:p>
        </p:txBody>
      </p:sp>
      <p:sp>
        <p:nvSpPr>
          <p:cNvPr id="4" name="Subtitle 3"/>
          <p:cNvSpPr>
            <a:spLocks noGrp="1"/>
          </p:cNvSpPr>
          <p:nvPr>
            <p:ph type="subTitle" idx="1"/>
          </p:nvPr>
        </p:nvSpPr>
        <p:spPr>
          <a:xfrm>
            <a:off x="1371600" y="2438400"/>
            <a:ext cx="6400800" cy="38100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sz="3900" dirty="0">
                <a:solidFill>
                  <a:srgbClr val="C00000"/>
                </a:solidFill>
              </a:rPr>
              <a:t>District Policy:</a:t>
            </a:r>
          </a:p>
          <a:p>
            <a:r>
              <a:rPr lang="en-US" dirty="0">
                <a:solidFill>
                  <a:srgbClr val="FF0000"/>
                </a:solidFill>
              </a:rPr>
              <a:t>-No bullying or physical aggression</a:t>
            </a:r>
          </a:p>
          <a:p>
            <a:r>
              <a:rPr lang="en-US" dirty="0">
                <a:solidFill>
                  <a:srgbClr val="FF0000"/>
                </a:solidFill>
              </a:rPr>
              <a:t>-No weapons of any kind</a:t>
            </a:r>
          </a:p>
          <a:p>
            <a:r>
              <a:rPr lang="en-US" dirty="0">
                <a:solidFill>
                  <a:srgbClr val="FF0000"/>
                </a:solidFill>
              </a:rPr>
              <a:t>-Visitors check into office before checking students out</a:t>
            </a:r>
          </a:p>
          <a:p>
            <a:r>
              <a:rPr lang="en-US" dirty="0">
                <a:solidFill>
                  <a:srgbClr val="FF0000"/>
                </a:solidFill>
              </a:rPr>
              <a:t>-Please talk to the teacher and let them know of any problems if you have a concern</a:t>
            </a:r>
          </a:p>
          <a:p>
            <a:endParaRPr lang="en-US" dirty="0">
              <a:solidFill>
                <a:srgbClr val="FF0000"/>
              </a:solidFill>
            </a:endParaRPr>
          </a:p>
          <a:p>
            <a:r>
              <a:rPr lang="en-US" dirty="0">
                <a:solidFill>
                  <a:srgbClr val="FF0000"/>
                </a:solidFill>
              </a:rPr>
              <a:t>(See Granite School District safety policy for more information)</a:t>
            </a:r>
          </a:p>
          <a:p>
            <a:endParaRPr lang="en-US" dirty="0"/>
          </a:p>
          <a:p>
            <a:endParaRPr lang="en-US" dirty="0"/>
          </a:p>
        </p:txBody>
      </p:sp>
    </p:spTree>
    <p:extLst>
      <p:ext uri="{BB962C8B-B14F-4D97-AF65-F5344CB8AC3E}">
        <p14:creationId xmlns:p14="http://schemas.microsoft.com/office/powerpoint/2010/main" val="376592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2620962"/>
          </a:xfrm>
          <a:solidFill>
            <a:srgbClr val="FFFF00"/>
          </a:solidFill>
        </p:spPr>
        <p:txBody>
          <a:bodyPr>
            <a:normAutofit/>
          </a:bodyPr>
          <a:lstStyle/>
          <a:p>
            <a:r>
              <a:rPr lang="en-US" sz="2400" dirty="0"/>
              <a:t>If you are bringing a treat please have everything that is needed for that treat. Please do not bring sheet cakes. Treats must be individual wrapped. Some examples are cupcakes, bags, of chips, popsicles, or twinkies!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9404" y="2016125"/>
            <a:ext cx="4599517" cy="3449638"/>
          </a:xfrm>
        </p:spPr>
      </p:pic>
    </p:spTree>
    <p:extLst>
      <p:ext uri="{BB962C8B-B14F-4D97-AF65-F5344CB8AC3E}">
        <p14:creationId xmlns:p14="http://schemas.microsoft.com/office/powerpoint/2010/main" val="340787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4779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Food, Birthdays, Medication</a:t>
            </a:r>
          </a:p>
        </p:txBody>
      </p:sp>
      <p:sp>
        <p:nvSpPr>
          <p:cNvPr id="4" name="Subtitle 3"/>
          <p:cNvSpPr>
            <a:spLocks noGrp="1"/>
          </p:cNvSpPr>
          <p:nvPr>
            <p:ph type="subTitle" idx="1"/>
          </p:nvPr>
        </p:nvSpPr>
        <p:spPr>
          <a:xfrm>
            <a:off x="1371600" y="2133600"/>
            <a:ext cx="6400800" cy="35052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solidFill>
                  <a:schemeClr val="tx1"/>
                </a:solidFill>
              </a:rPr>
              <a:t>-Please no homemade treats.</a:t>
            </a:r>
          </a:p>
          <a:p>
            <a:r>
              <a:rPr lang="en-US" dirty="0">
                <a:solidFill>
                  <a:schemeClr val="tx1"/>
                </a:solidFill>
              </a:rPr>
              <a:t>-Please be courteous about invitations to birthdays (before or after school and students not left out)</a:t>
            </a:r>
          </a:p>
          <a:p>
            <a:r>
              <a:rPr lang="en-US" dirty="0">
                <a:solidFill>
                  <a:schemeClr val="tx1"/>
                </a:solidFill>
              </a:rPr>
              <a:t>-No medication can be given by the teacher. Please check with office as needed.</a:t>
            </a:r>
          </a:p>
          <a:p>
            <a:endParaRPr lang="en-US" dirty="0"/>
          </a:p>
        </p:txBody>
      </p:sp>
    </p:spTree>
    <p:extLst>
      <p:ext uri="{BB962C8B-B14F-4D97-AF65-F5344CB8AC3E}">
        <p14:creationId xmlns:p14="http://schemas.microsoft.com/office/powerpoint/2010/main" val="78254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00CF-E3E1-4D90-92DF-6B1E26F45FC7}"/>
              </a:ext>
            </a:extLst>
          </p:cNvPr>
          <p:cNvSpPr>
            <a:spLocks noGrp="1"/>
          </p:cNvSpPr>
          <p:nvPr>
            <p:ph type="title"/>
          </p:nvPr>
        </p:nvSpPr>
        <p:spPr/>
        <p:txBody>
          <a:bodyPr/>
          <a:lstStyle/>
          <a:p>
            <a:r>
              <a:rPr lang="en-US" dirty="0"/>
              <a:t>Class Dojo</a:t>
            </a:r>
          </a:p>
        </p:txBody>
      </p:sp>
      <p:pic>
        <p:nvPicPr>
          <p:cNvPr id="5" name="Content Placeholder 4">
            <a:extLst>
              <a:ext uri="{FF2B5EF4-FFF2-40B4-BE49-F238E27FC236}">
                <a16:creationId xmlns:a16="http://schemas.microsoft.com/office/drawing/2014/main" id="{F98C734A-1084-4AF2-BFB3-2EE2D8CBDCE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4437" y="1752600"/>
            <a:ext cx="6715125" cy="3748881"/>
          </a:xfrm>
        </p:spPr>
      </p:pic>
    </p:spTree>
    <p:extLst>
      <p:ext uri="{BB962C8B-B14F-4D97-AF65-F5344CB8AC3E}">
        <p14:creationId xmlns:p14="http://schemas.microsoft.com/office/powerpoint/2010/main" val="361792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115696-3724-4EAB-9725-F327A75C103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94" r="9440" b="1"/>
          <a:stretch/>
        </p:blipFill>
        <p:spPr>
          <a:xfrm>
            <a:off x="20" y="10"/>
            <a:ext cx="9143979" cy="6857990"/>
          </a:xfrm>
          <a:prstGeom prst="rect">
            <a:avLst/>
          </a:prstGeom>
        </p:spPr>
      </p:pic>
      <p:sp>
        <p:nvSpPr>
          <p:cNvPr id="2" name="Title 1">
            <a:extLst>
              <a:ext uri="{FF2B5EF4-FFF2-40B4-BE49-F238E27FC236}">
                <a16:creationId xmlns:a16="http://schemas.microsoft.com/office/drawing/2014/main" id="{DFCD0F3A-727B-4C2A-9494-C40EDAE80DB7}"/>
              </a:ext>
            </a:extLst>
          </p:cNvPr>
          <p:cNvSpPr>
            <a:spLocks noGrp="1"/>
          </p:cNvSpPr>
          <p:nvPr>
            <p:ph type="title"/>
          </p:nvPr>
        </p:nvSpPr>
        <p:spPr>
          <a:xfrm>
            <a:off x="532086" y="1913950"/>
            <a:ext cx="3153102" cy="1342754"/>
          </a:xfrm>
        </p:spPr>
        <p:txBody>
          <a:bodyPr>
            <a:normAutofit/>
          </a:bodyPr>
          <a:lstStyle/>
          <a:p>
            <a:r>
              <a:rPr lang="en-US" sz="3100"/>
              <a:t>Class Dojo</a:t>
            </a:r>
          </a:p>
        </p:txBody>
      </p:sp>
      <p:sp>
        <p:nvSpPr>
          <p:cNvPr id="3" name="Content Placeholder 2">
            <a:extLst>
              <a:ext uri="{FF2B5EF4-FFF2-40B4-BE49-F238E27FC236}">
                <a16:creationId xmlns:a16="http://schemas.microsoft.com/office/drawing/2014/main" id="{4D3B6026-2DD4-487C-B152-1D23452C24B9}"/>
              </a:ext>
            </a:extLst>
          </p:cNvPr>
          <p:cNvSpPr>
            <a:spLocks noGrp="1"/>
          </p:cNvSpPr>
          <p:nvPr>
            <p:ph idx="1"/>
          </p:nvPr>
        </p:nvSpPr>
        <p:spPr>
          <a:xfrm>
            <a:off x="394137" y="3417573"/>
            <a:ext cx="3444765" cy="2619839"/>
          </a:xfrm>
        </p:spPr>
        <p:txBody>
          <a:bodyPr anchor="ctr">
            <a:normAutofit/>
          </a:bodyPr>
          <a:lstStyle/>
          <a:p>
            <a:r>
              <a:rPr lang="en-US" sz="2000" dirty="0"/>
              <a:t>Next week you will receive a paper with all the instructions on how to connect to Class Dojo.</a:t>
            </a:r>
          </a:p>
          <a:p>
            <a:endParaRPr lang="en-US" sz="1600" dirty="0"/>
          </a:p>
        </p:txBody>
      </p:sp>
      <p:sp>
        <p:nvSpPr>
          <p:cNvPr id="6" name="TextBox 5">
            <a:extLst>
              <a:ext uri="{FF2B5EF4-FFF2-40B4-BE49-F238E27FC236}">
                <a16:creationId xmlns:a16="http://schemas.microsoft.com/office/drawing/2014/main" id="{E7C4F1E1-5B29-419B-8680-17A3CE8CA394}"/>
              </a:ext>
            </a:extLst>
          </p:cNvPr>
          <p:cNvSpPr txBox="1"/>
          <p:nvPr/>
        </p:nvSpPr>
        <p:spPr>
          <a:xfrm>
            <a:off x="6684672"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ldesvancurioso.blogspot.com/2014/10/los-mountruos-de-class-dojo-y-las-norma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7448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dirty="0"/>
              <a:t>We are a PBIS school</a:t>
            </a:r>
          </a:p>
        </p:txBody>
      </p:sp>
      <p:pic>
        <p:nvPicPr>
          <p:cNvPr id="10" name="Content Placeholder 9">
            <a:extLst>
              <a:ext uri="{FF2B5EF4-FFF2-40B4-BE49-F238E27FC236}">
                <a16:creationId xmlns:a16="http://schemas.microsoft.com/office/drawing/2014/main" id="{E66FB1B7-6076-4CD6-8C48-8A20E525C3E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24100" y="1552527"/>
            <a:ext cx="4495799" cy="4455540"/>
          </a:xfrm>
        </p:spPr>
      </p:pic>
      <p:sp>
        <p:nvSpPr>
          <p:cNvPr id="7" name="TextBox 6">
            <a:extLst>
              <a:ext uri="{FF2B5EF4-FFF2-40B4-BE49-F238E27FC236}">
                <a16:creationId xmlns:a16="http://schemas.microsoft.com/office/drawing/2014/main" id="{8FC3DC03-BF2C-4491-8744-4D27A66100DC}"/>
              </a:ext>
            </a:extLst>
          </p:cNvPr>
          <p:cNvSpPr txBox="1"/>
          <p:nvPr/>
        </p:nvSpPr>
        <p:spPr>
          <a:xfrm>
            <a:off x="3810000" y="4434681"/>
            <a:ext cx="1524000" cy="507831"/>
          </a:xfrm>
          <a:prstGeom prst="rect">
            <a:avLst/>
          </a:prstGeom>
          <a:noFill/>
        </p:spPr>
        <p:txBody>
          <a:bodyPr wrap="square" rtlCol="0">
            <a:spAutoFit/>
          </a:bodyPr>
          <a:lstStyle/>
          <a:p>
            <a:r>
              <a:rPr lang="en-US" sz="900" dirty="0">
                <a:hlinkClick r:id="rId4" tooltip="http://gipds.wikispaces.com/"/>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06255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1147-EF0E-49C9-878E-00EECFE307AC}"/>
              </a:ext>
            </a:extLst>
          </p:cNvPr>
          <p:cNvSpPr>
            <a:spLocks noGrp="1"/>
          </p:cNvSpPr>
          <p:nvPr>
            <p:ph type="title"/>
          </p:nvPr>
        </p:nvSpPr>
        <p:spPr/>
        <p:txBody>
          <a:bodyPr/>
          <a:lstStyle/>
          <a:p>
            <a:r>
              <a:rPr lang="en-US" dirty="0"/>
              <a:t>PBIS REWARDS</a:t>
            </a:r>
          </a:p>
        </p:txBody>
      </p:sp>
      <p:pic>
        <p:nvPicPr>
          <p:cNvPr id="5" name="Content Placeholder 4">
            <a:extLst>
              <a:ext uri="{FF2B5EF4-FFF2-40B4-BE49-F238E27FC236}">
                <a16:creationId xmlns:a16="http://schemas.microsoft.com/office/drawing/2014/main" id="{22C0DA55-BE77-4561-AAC9-E0DF997E26D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0858" y="1417638"/>
            <a:ext cx="4917492" cy="3302793"/>
          </a:xfrm>
        </p:spPr>
      </p:pic>
      <p:sp>
        <p:nvSpPr>
          <p:cNvPr id="6" name="TextBox 5">
            <a:extLst>
              <a:ext uri="{FF2B5EF4-FFF2-40B4-BE49-F238E27FC236}">
                <a16:creationId xmlns:a16="http://schemas.microsoft.com/office/drawing/2014/main" id="{E5D083DA-9A75-4E1F-A875-61D15A11A41B}"/>
              </a:ext>
            </a:extLst>
          </p:cNvPr>
          <p:cNvSpPr txBox="1"/>
          <p:nvPr/>
        </p:nvSpPr>
        <p:spPr>
          <a:xfrm>
            <a:off x="1447800" y="4378286"/>
            <a:ext cx="4400550" cy="230832"/>
          </a:xfrm>
          <a:prstGeom prst="rect">
            <a:avLst/>
          </a:prstGeom>
          <a:noFill/>
        </p:spPr>
        <p:txBody>
          <a:bodyPr wrap="square" rtlCol="0">
            <a:spAutoFit/>
          </a:bodyPr>
          <a:lstStyle/>
          <a:p>
            <a:r>
              <a:rPr lang="en-US" sz="900" dirty="0">
                <a:hlinkClick r:id="rId3" tooltip="http://panarmenian.net/eng/news/165355"/>
              </a:rPr>
              <a:t>Th</a:t>
            </a:r>
            <a:endParaRPr lang="en-US" sz="900" dirty="0"/>
          </a:p>
        </p:txBody>
      </p:sp>
      <p:pic>
        <p:nvPicPr>
          <p:cNvPr id="8" name="Picture 7">
            <a:extLst>
              <a:ext uri="{FF2B5EF4-FFF2-40B4-BE49-F238E27FC236}">
                <a16:creationId xmlns:a16="http://schemas.microsoft.com/office/drawing/2014/main" id="{51AA8469-9DBF-4ADF-8CCC-824CD5DE38B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34150" y="644515"/>
            <a:ext cx="2152650" cy="2152650"/>
          </a:xfrm>
          <a:prstGeom prst="rect">
            <a:avLst/>
          </a:prstGeom>
        </p:spPr>
      </p:pic>
      <p:pic>
        <p:nvPicPr>
          <p:cNvPr id="11" name="Picture 10">
            <a:extLst>
              <a:ext uri="{FF2B5EF4-FFF2-40B4-BE49-F238E27FC236}">
                <a16:creationId xmlns:a16="http://schemas.microsoft.com/office/drawing/2014/main" id="{D6E0A3BA-80A7-42F1-8DCF-E377BAE8A2D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98981" y="3627626"/>
            <a:ext cx="2095500" cy="2609850"/>
          </a:xfrm>
          <a:prstGeom prst="rect">
            <a:avLst/>
          </a:prstGeom>
        </p:spPr>
      </p:pic>
      <p:pic>
        <p:nvPicPr>
          <p:cNvPr id="14" name="Picture 13">
            <a:extLst>
              <a:ext uri="{FF2B5EF4-FFF2-40B4-BE49-F238E27FC236}">
                <a16:creationId xmlns:a16="http://schemas.microsoft.com/office/drawing/2014/main" id="{4B025658-22B3-4D6C-941F-B0CE11F360A2}"/>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30858" y="4609118"/>
            <a:ext cx="2821992" cy="1763745"/>
          </a:xfrm>
          <a:prstGeom prst="rect">
            <a:avLst/>
          </a:prstGeom>
        </p:spPr>
      </p:pic>
    </p:spTree>
    <p:extLst>
      <p:ext uri="{BB962C8B-B14F-4D97-AF65-F5344CB8AC3E}">
        <p14:creationId xmlns:p14="http://schemas.microsoft.com/office/powerpoint/2010/main" val="254392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81400" y="457200"/>
            <a:ext cx="5232244" cy="4768404"/>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defTabSz="914400"/>
            <a:br>
              <a:rPr lang="en-US" sz="1500" dirty="0">
                <a:solidFill>
                  <a:schemeClr val="tx1"/>
                </a:solidFill>
                <a:latin typeface="+mj-lt"/>
                <a:ea typeface="+mj-ea"/>
                <a:cs typeface="+mj-cs"/>
              </a:rPr>
            </a:br>
            <a:br>
              <a:rPr lang="en-US" sz="1500" dirty="0">
                <a:solidFill>
                  <a:schemeClr val="tx1"/>
                </a:solidFill>
                <a:latin typeface="+mj-lt"/>
                <a:ea typeface="+mj-ea"/>
                <a:cs typeface="+mj-cs"/>
              </a:rPr>
            </a:br>
            <a:r>
              <a:rPr lang="en-US" sz="2400" dirty="0">
                <a:solidFill>
                  <a:schemeClr val="tx1"/>
                </a:solidFill>
                <a:latin typeface="+mj-lt"/>
                <a:ea typeface="+mj-ea"/>
                <a:cs typeface="+mj-cs"/>
              </a:rPr>
              <a:t>A little about me:</a:t>
            </a:r>
            <a:br>
              <a:rPr lang="en-US" sz="2400" dirty="0">
                <a:solidFill>
                  <a:schemeClr val="tx1"/>
                </a:solidFill>
                <a:latin typeface="+mj-lt"/>
                <a:ea typeface="+mj-ea"/>
                <a:cs typeface="+mj-cs"/>
              </a:rPr>
            </a:br>
            <a:r>
              <a:rPr lang="en-US" sz="2400" dirty="0">
                <a:solidFill>
                  <a:schemeClr val="tx1"/>
                </a:solidFill>
                <a:latin typeface="+mj-lt"/>
                <a:ea typeface="+mj-ea"/>
                <a:cs typeface="+mj-cs"/>
              </a:rPr>
              <a:t>20</a:t>
            </a:r>
            <a:r>
              <a:rPr lang="en-US" sz="2400" baseline="30000" dirty="0">
                <a:solidFill>
                  <a:schemeClr val="tx1"/>
                </a:solidFill>
                <a:latin typeface="+mj-lt"/>
                <a:ea typeface="+mj-ea"/>
                <a:cs typeface="+mj-cs"/>
              </a:rPr>
              <a:t>th</a:t>
            </a:r>
            <a:r>
              <a:rPr lang="en-US" sz="2400" dirty="0">
                <a:solidFill>
                  <a:schemeClr val="tx1"/>
                </a:solidFill>
                <a:latin typeface="+mj-lt"/>
                <a:ea typeface="+mj-ea"/>
                <a:cs typeface="+mj-cs"/>
              </a:rPr>
              <a:t> year teaching</a:t>
            </a:r>
            <a:br>
              <a:rPr lang="en-US" sz="1500" dirty="0">
                <a:solidFill>
                  <a:schemeClr val="tx1"/>
                </a:solidFill>
                <a:latin typeface="+mj-lt"/>
                <a:ea typeface="+mj-ea"/>
                <a:cs typeface="+mj-cs"/>
              </a:rPr>
            </a:br>
            <a:br>
              <a:rPr lang="en-US" sz="1500" dirty="0">
                <a:solidFill>
                  <a:schemeClr val="tx1"/>
                </a:solidFill>
                <a:latin typeface="+mj-lt"/>
                <a:ea typeface="+mj-ea"/>
                <a:cs typeface="+mj-cs"/>
              </a:rPr>
            </a:br>
            <a:r>
              <a:rPr lang="en-US" sz="1500" dirty="0">
                <a:solidFill>
                  <a:schemeClr val="tx1"/>
                </a:solidFill>
                <a:latin typeface="+mj-lt"/>
                <a:ea typeface="+mj-ea"/>
                <a:cs typeface="+mj-cs"/>
              </a:rPr>
              <a:t>-</a:t>
            </a:r>
            <a:r>
              <a:rPr lang="en-US" sz="2000" dirty="0">
                <a:solidFill>
                  <a:srgbClr val="FFFF00"/>
                </a:solidFill>
                <a:latin typeface="+mj-lt"/>
                <a:ea typeface="+mj-ea"/>
                <a:cs typeface="+mj-cs"/>
              </a:rPr>
              <a:t>I’ve taught Kindergarten, 2</a:t>
            </a:r>
            <a:r>
              <a:rPr lang="en-US" sz="2000" baseline="30000" dirty="0">
                <a:solidFill>
                  <a:srgbClr val="FFFF00"/>
                </a:solidFill>
                <a:latin typeface="+mj-lt"/>
                <a:ea typeface="+mj-ea"/>
                <a:cs typeface="+mj-cs"/>
              </a:rPr>
              <a:t>nd</a:t>
            </a:r>
            <a:r>
              <a:rPr lang="en-US" sz="2000" dirty="0">
                <a:solidFill>
                  <a:srgbClr val="FFFF00"/>
                </a:solidFill>
                <a:latin typeface="+mj-lt"/>
                <a:ea typeface="+mj-ea"/>
                <a:cs typeface="+mj-cs"/>
              </a:rPr>
              <a:t>, 3</a:t>
            </a:r>
            <a:r>
              <a:rPr lang="en-US" sz="2000" baseline="30000" dirty="0">
                <a:solidFill>
                  <a:srgbClr val="FFFF00"/>
                </a:solidFill>
                <a:latin typeface="+mj-lt"/>
                <a:ea typeface="+mj-ea"/>
                <a:cs typeface="+mj-cs"/>
              </a:rPr>
              <a:t>rd</a:t>
            </a:r>
            <a:r>
              <a:rPr lang="en-US" sz="2000" dirty="0">
                <a:solidFill>
                  <a:srgbClr val="FFFF00"/>
                </a:solidFill>
                <a:latin typeface="+mj-lt"/>
                <a:ea typeface="+mj-ea"/>
                <a:cs typeface="+mj-cs"/>
              </a:rPr>
              <a:t> ,4</a:t>
            </a:r>
            <a:r>
              <a:rPr lang="en-US" sz="2000" baseline="30000" dirty="0">
                <a:solidFill>
                  <a:srgbClr val="FFFF00"/>
                </a:solidFill>
                <a:latin typeface="+mj-lt"/>
                <a:ea typeface="+mj-ea"/>
                <a:cs typeface="+mj-cs"/>
              </a:rPr>
              <a:t>th</a:t>
            </a:r>
            <a:r>
              <a:rPr lang="en-US" sz="2000" dirty="0">
                <a:solidFill>
                  <a:srgbClr val="FFFF00"/>
                </a:solidFill>
                <a:latin typeface="+mj-lt"/>
                <a:ea typeface="+mj-ea"/>
                <a:cs typeface="+mj-cs"/>
              </a:rPr>
              <a:t>, and 5</a:t>
            </a:r>
            <a:r>
              <a:rPr lang="en-US" sz="2000" baseline="30000" dirty="0">
                <a:solidFill>
                  <a:srgbClr val="FFFF00"/>
                </a:solidFill>
                <a:latin typeface="+mj-lt"/>
                <a:ea typeface="+mj-ea"/>
                <a:cs typeface="+mj-cs"/>
              </a:rPr>
              <a:t>th</a:t>
            </a:r>
            <a:r>
              <a:rPr lang="en-US" sz="2000" dirty="0">
                <a:solidFill>
                  <a:srgbClr val="FFFF00"/>
                </a:solidFill>
                <a:latin typeface="+mj-lt"/>
                <a:ea typeface="+mj-ea"/>
                <a:cs typeface="+mj-cs"/>
              </a:rPr>
              <a:t> </a:t>
            </a:r>
            <a:br>
              <a:rPr lang="en-US" sz="2000" dirty="0">
                <a:solidFill>
                  <a:srgbClr val="FFFF00"/>
                </a:solidFill>
                <a:latin typeface="+mj-lt"/>
                <a:ea typeface="+mj-ea"/>
                <a:cs typeface="+mj-cs"/>
              </a:rPr>
            </a:br>
            <a:br>
              <a:rPr lang="en-US" sz="2000" dirty="0">
                <a:solidFill>
                  <a:srgbClr val="FFFF00"/>
                </a:solidFill>
                <a:latin typeface="+mj-lt"/>
                <a:ea typeface="+mj-ea"/>
                <a:cs typeface="+mj-cs"/>
              </a:rPr>
            </a:br>
            <a:r>
              <a:rPr lang="en-US" sz="2000" dirty="0">
                <a:solidFill>
                  <a:srgbClr val="FFFF00"/>
                </a:solidFill>
                <a:latin typeface="+mj-lt"/>
                <a:ea typeface="+mj-ea"/>
                <a:cs typeface="+mj-cs"/>
              </a:rPr>
              <a:t>-Degrees/Endorsements: BS: Liberal Studies, CSUSM, Teaching Credential, CSUSM,ESL Certified</a:t>
            </a:r>
            <a:br>
              <a:rPr lang="en-US" sz="2000" dirty="0">
                <a:solidFill>
                  <a:srgbClr val="FFFF00"/>
                </a:solidFill>
                <a:latin typeface="+mj-lt"/>
                <a:ea typeface="+mj-ea"/>
                <a:cs typeface="+mj-cs"/>
              </a:rPr>
            </a:br>
            <a:r>
              <a:rPr lang="en-US" sz="2000" dirty="0">
                <a:solidFill>
                  <a:srgbClr val="FFFF00"/>
                </a:solidFill>
                <a:latin typeface="+mj-lt"/>
                <a:ea typeface="+mj-ea"/>
                <a:cs typeface="+mj-cs"/>
              </a:rPr>
              <a:t>I’ve lived in Utah for the past 16 years with Mr. Darby, Sarah, Matthew,  Roady,  Ziva, and Bella</a:t>
            </a:r>
          </a:p>
        </p:txBody>
      </p:sp>
      <p:pic>
        <p:nvPicPr>
          <p:cNvPr id="6" name="Content Placeholder 5" descr="A picture containing clipart&#10;&#10;Description automatically generated">
            <a:extLst>
              <a:ext uri="{FF2B5EF4-FFF2-40B4-BE49-F238E27FC236}">
                <a16:creationId xmlns:a16="http://schemas.microsoft.com/office/drawing/2014/main" id="{73B3331B-A7B2-4536-A61E-66C217053AF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2304" y="1828800"/>
            <a:ext cx="2550439" cy="2074355"/>
          </a:xfrm>
          <a:prstGeom prst="rect">
            <a:avLst/>
          </a:prstGeom>
        </p:spPr>
      </p:pic>
    </p:spTree>
    <p:extLst>
      <p:ext uri="{BB962C8B-B14F-4D97-AF65-F5344CB8AC3E}">
        <p14:creationId xmlns:p14="http://schemas.microsoft.com/office/powerpoint/2010/main" val="135828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Theme : Kid You’ll Move Mountains</a:t>
            </a:r>
          </a:p>
        </p:txBody>
      </p:sp>
      <p:pic>
        <p:nvPicPr>
          <p:cNvPr id="8" name="Content Placeholder 7" descr="A close up of a sign&#10;&#10;Description automatically generated">
            <a:extLst>
              <a:ext uri="{FF2B5EF4-FFF2-40B4-BE49-F238E27FC236}">
                <a16:creationId xmlns:a16="http://schemas.microsoft.com/office/drawing/2014/main" id="{79646E28-3531-40BE-BF88-D0A7961C2877}"/>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2512" y="2016125"/>
            <a:ext cx="2833302" cy="3449638"/>
          </a:xfrm>
        </p:spPr>
      </p:pic>
      <p:sp>
        <p:nvSpPr>
          <p:cNvPr id="7" name="TextBox 6">
            <a:extLst>
              <a:ext uri="{FF2B5EF4-FFF2-40B4-BE49-F238E27FC236}">
                <a16:creationId xmlns:a16="http://schemas.microsoft.com/office/drawing/2014/main" id="{402121AF-2CCF-4F3A-A341-3FEFBD14FF68}"/>
              </a:ext>
            </a:extLst>
          </p:cNvPr>
          <p:cNvSpPr txBox="1"/>
          <p:nvPr/>
        </p:nvSpPr>
        <p:spPr>
          <a:xfrm>
            <a:off x="1513917" y="6126163"/>
            <a:ext cx="6116166" cy="230832"/>
          </a:xfrm>
          <a:prstGeom prst="rect">
            <a:avLst/>
          </a:prstGeom>
          <a:noFill/>
        </p:spPr>
        <p:txBody>
          <a:bodyPr wrap="square" rtlCol="0">
            <a:spAutoFit/>
          </a:bodyPr>
          <a:lstStyle/>
          <a:p>
            <a:r>
              <a:rPr lang="en-US" sz="900">
                <a:hlinkClick r:id="rId4" tooltip="http://bellenoirmag.blogspot.com/2012_07_01_archive.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83169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t>More information about math, reading, social studies and science, etc. can be found on the class and  district websites. </a:t>
            </a:r>
            <a:br>
              <a:rPr lang="en-US" dirty="0"/>
            </a:br>
            <a:r>
              <a:rPr lang="en-US" sz="2800" dirty="0"/>
              <a:t>(Also see homework folder with disclosure statement).</a:t>
            </a:r>
            <a:br>
              <a:rPr lang="en-US" sz="2800" dirty="0"/>
            </a:br>
            <a:br>
              <a:rPr lang="en-US" dirty="0"/>
            </a:br>
            <a:endParaRPr lang="en-US" dirty="0"/>
          </a:p>
        </p:txBody>
      </p:sp>
      <p:sp>
        <p:nvSpPr>
          <p:cNvPr id="3" name="Content Placeholder 2"/>
          <p:cNvSpPr>
            <a:spLocks noGrp="1"/>
          </p:cNvSpPr>
          <p:nvPr>
            <p:ph idx="1"/>
          </p:nvPr>
        </p:nvSpPr>
        <p:spPr>
          <a:xfrm>
            <a:off x="457200" y="5943600"/>
            <a:ext cx="8229600" cy="182563"/>
          </a:xfrm>
        </p:spPr>
        <p:txBody>
          <a:bodyPr>
            <a:normAutofit fontScale="25000" lnSpcReduction="20000"/>
          </a:bodyPr>
          <a:lstStyle/>
          <a:p>
            <a:endParaRPr lang="en-US" dirty="0"/>
          </a:p>
        </p:txBody>
      </p:sp>
    </p:spTree>
    <p:extLst>
      <p:ext uri="{BB962C8B-B14F-4D97-AF65-F5344CB8AC3E}">
        <p14:creationId xmlns:p14="http://schemas.microsoft.com/office/powerpoint/2010/main" val="237411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5067" y="1463015"/>
            <a:ext cx="4119512" cy="3196668"/>
          </a:xfrm>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500">
                <a:solidFill>
                  <a:srgbClr val="FFFFFF"/>
                </a:solidFill>
              </a:rPr>
              <a:t>Donations</a:t>
            </a:r>
          </a:p>
        </p:txBody>
      </p:sp>
      <p:sp>
        <p:nvSpPr>
          <p:cNvPr id="4" name="Subtitle 3"/>
          <p:cNvSpPr>
            <a:spLocks noGrp="1"/>
          </p:cNvSpPr>
          <p:nvPr>
            <p:ph type="subTitle" idx="1"/>
          </p:nvPr>
        </p:nvSpPr>
        <p:spPr>
          <a:xfrm>
            <a:off x="6106063" y="1463014"/>
            <a:ext cx="2136225" cy="3293053"/>
          </a:xfrm>
        </p:spPr>
        <p:style>
          <a:lnRef idx="1">
            <a:schemeClr val="accent5"/>
          </a:lnRef>
          <a:fillRef idx="2">
            <a:schemeClr val="accent5"/>
          </a:fillRef>
          <a:effectRef idx="1">
            <a:schemeClr val="accent5"/>
          </a:effectRef>
          <a:fontRef idx="minor">
            <a:schemeClr val="dk1"/>
          </a:fontRef>
        </p:style>
        <p:txBody>
          <a:bodyPr anchor="ctr">
            <a:normAutofit/>
          </a:bodyPr>
          <a:lstStyle/>
          <a:p>
            <a:pPr>
              <a:lnSpc>
                <a:spcPct val="110000"/>
              </a:lnSpc>
            </a:pPr>
            <a:r>
              <a:rPr lang="en-US" sz="1400"/>
              <a:t>We are in constant need of supplies including Kleenex, baby wipes, pencils, small, inexpensive incentives for the treasure box, Clorox wipes, etc.  Any donations you would like to make anytime during the year would be GREATLY appreciated!</a:t>
            </a:r>
          </a:p>
        </p:txBody>
      </p:sp>
    </p:spTree>
    <p:extLst>
      <p:ext uri="{BB962C8B-B14F-4D97-AF65-F5344CB8AC3E}">
        <p14:creationId xmlns:p14="http://schemas.microsoft.com/office/powerpoint/2010/main" val="435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C000"/>
          </a:solidFill>
        </p:spPr>
        <p:txBody>
          <a:bodyPr/>
          <a:lstStyle/>
          <a:p>
            <a:r>
              <a:rPr lang="en-US" dirty="0"/>
              <a:t>ALWAYS NEEDED!!</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18187" y="1676400"/>
            <a:ext cx="4038600" cy="210669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 y="1371600"/>
            <a:ext cx="4038600" cy="2509316"/>
          </a:xfrm>
        </p:spPr>
      </p:pic>
      <p:pic>
        <p:nvPicPr>
          <p:cNvPr id="3" name="Picture 2" descr="A close up of a bottle&#10;&#10;Description automatically generated">
            <a:extLst>
              <a:ext uri="{FF2B5EF4-FFF2-40B4-BE49-F238E27FC236}">
                <a16:creationId xmlns:a16="http://schemas.microsoft.com/office/drawing/2014/main" id="{52BA0548-E749-4610-A908-6B087E8E7C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11215" y="3190326"/>
            <a:ext cx="2514600" cy="2514600"/>
          </a:xfrm>
          <a:prstGeom prst="rect">
            <a:avLst/>
          </a:prstGeom>
        </p:spPr>
      </p:pic>
      <p:pic>
        <p:nvPicPr>
          <p:cNvPr id="6" name="Picture 5">
            <a:extLst>
              <a:ext uri="{FF2B5EF4-FFF2-40B4-BE49-F238E27FC236}">
                <a16:creationId xmlns:a16="http://schemas.microsoft.com/office/drawing/2014/main" id="{206C0184-9BFE-483D-AD39-C4E0A970B6D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24599" y="4002193"/>
            <a:ext cx="2532187" cy="1665439"/>
          </a:xfrm>
          <a:prstGeom prst="rect">
            <a:avLst/>
          </a:prstGeom>
        </p:spPr>
      </p:pic>
      <p:sp>
        <p:nvSpPr>
          <p:cNvPr id="9" name="TextBox 8">
            <a:extLst>
              <a:ext uri="{FF2B5EF4-FFF2-40B4-BE49-F238E27FC236}">
                <a16:creationId xmlns:a16="http://schemas.microsoft.com/office/drawing/2014/main" id="{015FA389-B988-4139-932D-6FDC57EE04EB}"/>
              </a:ext>
            </a:extLst>
          </p:cNvPr>
          <p:cNvSpPr txBox="1"/>
          <p:nvPr/>
        </p:nvSpPr>
        <p:spPr>
          <a:xfrm>
            <a:off x="6324599" y="5923709"/>
            <a:ext cx="2532187" cy="230832"/>
          </a:xfrm>
          <a:prstGeom prst="rect">
            <a:avLst/>
          </a:prstGeom>
          <a:noFill/>
        </p:spPr>
        <p:txBody>
          <a:bodyPr wrap="square" rtlCol="0">
            <a:spAutoFit/>
          </a:bodyPr>
          <a:lstStyle/>
          <a:p>
            <a:r>
              <a:rPr lang="en-US" sz="900" dirty="0">
                <a:hlinkClick r:id="rId8" tooltip="https://creativecommons.org/licenses/by-nc-nd/3.0/"/>
              </a:rPr>
              <a:t>CC BY-NC-ND</a:t>
            </a:r>
            <a:endParaRPr lang="en-US" sz="900" dirty="0"/>
          </a:p>
        </p:txBody>
      </p:sp>
    </p:spTree>
    <p:extLst>
      <p:ext uri="{BB962C8B-B14F-4D97-AF65-F5344CB8AC3E}">
        <p14:creationId xmlns:p14="http://schemas.microsoft.com/office/powerpoint/2010/main" val="131754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172" y="643467"/>
            <a:ext cx="4481967" cy="4127545"/>
          </a:xfrm>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4200" dirty="0">
                <a:solidFill>
                  <a:schemeClr val="bg1"/>
                </a:solidFill>
              </a:rPr>
              <a:t>Snacks</a:t>
            </a:r>
          </a:p>
        </p:txBody>
      </p:sp>
      <p:sp>
        <p:nvSpPr>
          <p:cNvPr id="4" name="Subtitle 3"/>
          <p:cNvSpPr>
            <a:spLocks noGrp="1"/>
          </p:cNvSpPr>
          <p:nvPr>
            <p:ph type="subTitle" idx="1"/>
          </p:nvPr>
        </p:nvSpPr>
        <p:spPr>
          <a:xfrm>
            <a:off x="3809172" y="5118231"/>
            <a:ext cx="4725228" cy="1434969"/>
          </a:xfrm>
        </p:spPr>
        <p:style>
          <a:lnRef idx="1">
            <a:schemeClr val="accent4"/>
          </a:lnRef>
          <a:fillRef idx="2">
            <a:schemeClr val="accent4"/>
          </a:fillRef>
          <a:effectRef idx="1">
            <a:schemeClr val="accent4"/>
          </a:effectRef>
          <a:fontRef idx="minor">
            <a:schemeClr val="dk1"/>
          </a:fontRef>
        </p:style>
        <p:txBody>
          <a:bodyPr>
            <a:normAutofit/>
          </a:bodyPr>
          <a:lstStyle/>
          <a:p>
            <a:pPr>
              <a:lnSpc>
                <a:spcPct val="110000"/>
              </a:lnSpc>
            </a:pPr>
            <a:r>
              <a:rPr lang="en-US" sz="1200" dirty="0"/>
              <a:t>We have time on most  days after before or after 1</a:t>
            </a:r>
            <a:r>
              <a:rPr lang="en-US" sz="1200" baseline="30000" dirty="0"/>
              <a:t>st</a:t>
            </a:r>
            <a:r>
              <a:rPr lang="en-US" sz="1200" dirty="0"/>
              <a:t>  recess to have a snack in class.  If your child would like to bring a healthy snack things like fruit, nuts (if not allergic), juice, crackers, etc. are best. </a:t>
            </a:r>
          </a:p>
        </p:txBody>
      </p:sp>
      <p:pic>
        <p:nvPicPr>
          <p:cNvPr id="5" name="Picture 4" descr="A bowl of fruit on a plate&#10;&#10;Description automatically generated">
            <a:extLst>
              <a:ext uri="{FF2B5EF4-FFF2-40B4-BE49-F238E27FC236}">
                <a16:creationId xmlns:a16="http://schemas.microsoft.com/office/drawing/2014/main" id="{6958544D-6A77-43B6-B1C5-AAC3BDBCB3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334" y="152400"/>
            <a:ext cx="3810000" cy="4950268"/>
          </a:xfrm>
          <a:prstGeom prst="rect">
            <a:avLst/>
          </a:prstGeom>
        </p:spPr>
      </p:pic>
      <p:sp>
        <p:nvSpPr>
          <p:cNvPr id="7" name="TextBox 6">
            <a:extLst>
              <a:ext uri="{FF2B5EF4-FFF2-40B4-BE49-F238E27FC236}">
                <a16:creationId xmlns:a16="http://schemas.microsoft.com/office/drawing/2014/main" id="{C3B3EF17-938D-4C52-BD3C-E749B86E74EC}"/>
              </a:ext>
            </a:extLst>
          </p:cNvPr>
          <p:cNvSpPr txBox="1"/>
          <p:nvPr/>
        </p:nvSpPr>
        <p:spPr>
          <a:xfrm>
            <a:off x="2667000" y="4953000"/>
            <a:ext cx="3810000" cy="230832"/>
          </a:xfrm>
          <a:prstGeom prst="rect">
            <a:avLst/>
          </a:prstGeom>
          <a:noFill/>
        </p:spPr>
        <p:txBody>
          <a:bodyPr wrap="square" rtlCol="0">
            <a:spAutoFit/>
          </a:bodyPr>
          <a:lstStyle/>
          <a:p>
            <a:r>
              <a:rPr lang="en-US" sz="900">
                <a:hlinkClick r:id="rId3" tooltip="http://www.tamsinnorth.com/2012/09/tamsins-pregnancy-must-haves.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622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578" y="802955"/>
            <a:ext cx="3733482" cy="1454051"/>
          </a:xfrm>
        </p:spPr>
        <p:txBody>
          <a:bodyPr>
            <a:normAutofit/>
          </a:bodyPr>
          <a:lstStyle/>
          <a:p>
            <a:r>
              <a:rPr lang="en-US">
                <a:solidFill>
                  <a:srgbClr val="000000"/>
                </a:solidFill>
              </a:rPr>
              <a:t>Mrs. Darby’s Wish List</a:t>
            </a:r>
          </a:p>
        </p:txBody>
      </p:sp>
      <p:sp>
        <p:nvSpPr>
          <p:cNvPr id="3" name="Content Placeholder 2"/>
          <p:cNvSpPr>
            <a:spLocks noGrp="1"/>
          </p:cNvSpPr>
          <p:nvPr>
            <p:ph idx="1"/>
          </p:nvPr>
        </p:nvSpPr>
        <p:spPr>
          <a:xfrm>
            <a:off x="4567930" y="2421682"/>
            <a:ext cx="3733184" cy="3639289"/>
          </a:xfrm>
        </p:spPr>
        <p:txBody>
          <a:bodyPr anchor="ctr">
            <a:normAutofit/>
          </a:bodyPr>
          <a:lstStyle/>
          <a:p>
            <a:r>
              <a:rPr lang="en-US" sz="2000" dirty="0">
                <a:solidFill>
                  <a:srgbClr val="000000"/>
                </a:solidFill>
              </a:rPr>
              <a:t>If you would like to donate any of the below items please take a FROG that is posted outside my door. Remember this is Voluntary but every little bit helps! </a:t>
            </a:r>
            <a:endParaRPr lang="en-US" dirty="0">
              <a:solidFill>
                <a:srgbClr val="000000"/>
              </a:solidFill>
            </a:endParaRPr>
          </a:p>
          <a:p>
            <a:r>
              <a:rPr lang="en-US" sz="2000" dirty="0">
                <a:solidFill>
                  <a:srgbClr val="000000"/>
                </a:solidFill>
              </a:rPr>
              <a:t>I NEED A ROOM PARENT!</a:t>
            </a:r>
          </a:p>
        </p:txBody>
      </p:sp>
      <p:pic>
        <p:nvPicPr>
          <p:cNvPr id="1026" name="Picture 2" descr="C:\Users\cdarby\AppData\Local\Microsoft\Windows\Temporary Internet Files\Content.IE5\2ILEX1QC\MC9001335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011" y="2029515"/>
            <a:ext cx="2746374" cy="281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34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5715000"/>
          </a:xfrm>
        </p:spPr>
        <p:style>
          <a:lnRef idx="1">
            <a:schemeClr val="accent6"/>
          </a:lnRef>
          <a:fillRef idx="2">
            <a:schemeClr val="accent6"/>
          </a:fillRef>
          <a:effectRef idx="1">
            <a:schemeClr val="accent6"/>
          </a:effectRef>
          <a:fontRef idx="minor">
            <a:schemeClr val="dk1"/>
          </a:fontRef>
        </p:style>
        <p:txBody>
          <a:bodyPr>
            <a:normAutofit/>
          </a:bodyPr>
          <a:lstStyle/>
          <a:p>
            <a:r>
              <a:rPr lang="en-US" sz="2800" dirty="0"/>
              <a:t>Thank you for the opportunity to teach your student!  I’m excited to get to meet them.  Please e-mail or call ANYTIME if you have any questions or concerns:</a:t>
            </a:r>
            <a:br>
              <a:rPr lang="en-US" sz="2800" dirty="0"/>
            </a:br>
            <a:br>
              <a:rPr lang="en-US" sz="2800" b="1" dirty="0">
                <a:solidFill>
                  <a:srgbClr val="FF0000"/>
                </a:solidFill>
              </a:rPr>
            </a:br>
            <a:r>
              <a:rPr lang="en-US" sz="2800" b="1" dirty="0">
                <a:solidFill>
                  <a:srgbClr val="FF0000"/>
                </a:solidFill>
                <a:hlinkClick r:id="rId2"/>
              </a:rPr>
              <a:t>cdarby@graniteschools.org</a:t>
            </a:r>
            <a:br>
              <a:rPr lang="en-US" sz="2800" b="1" dirty="0">
                <a:solidFill>
                  <a:srgbClr val="FF0000"/>
                </a:solidFill>
              </a:rPr>
            </a:br>
            <a:br>
              <a:rPr lang="en-US" sz="2800" b="1" dirty="0">
                <a:solidFill>
                  <a:srgbClr val="FF0000"/>
                </a:solidFill>
              </a:rPr>
            </a:br>
            <a:r>
              <a:rPr lang="en-US" sz="2800" b="1" dirty="0">
                <a:solidFill>
                  <a:srgbClr val="FF0000"/>
                </a:solidFill>
              </a:rPr>
              <a:t>Or . . . . .</a:t>
            </a:r>
            <a:r>
              <a:rPr lang="en-US" sz="2800" b="1" dirty="0">
                <a:solidFill>
                  <a:srgbClr val="0070C0"/>
                </a:solidFill>
              </a:rPr>
              <a:t>Shoot me a message on Class Dojo and I will get it immediately</a:t>
            </a:r>
            <a:br>
              <a:rPr lang="en-US" sz="2800" b="1" dirty="0">
                <a:solidFill>
                  <a:srgbClr val="FF0000"/>
                </a:solidFill>
              </a:rPr>
            </a:br>
            <a:br>
              <a:rPr lang="en-US" sz="2800" b="1" dirty="0">
                <a:solidFill>
                  <a:srgbClr val="FF0000"/>
                </a:solidFill>
              </a:rPr>
            </a:br>
            <a:br>
              <a:rPr lang="en-US" sz="2800" b="1" dirty="0">
                <a:solidFill>
                  <a:srgbClr val="FF0000"/>
                </a:solidFill>
              </a:rPr>
            </a:br>
            <a:endParaRPr lang="en-US" sz="2800" b="1" dirty="0">
              <a:solidFill>
                <a:srgbClr val="FF0000"/>
              </a:solidFill>
            </a:endParaRPr>
          </a:p>
        </p:txBody>
      </p:sp>
      <p:sp>
        <p:nvSpPr>
          <p:cNvPr id="5" name="Subtitle 4"/>
          <p:cNvSpPr>
            <a:spLocks noGrp="1"/>
          </p:cNvSpPr>
          <p:nvPr>
            <p:ph type="subTitle" idx="1"/>
          </p:nvPr>
        </p:nvSpPr>
        <p:spPr>
          <a:xfrm flipV="1">
            <a:off x="1371600" y="5638800"/>
            <a:ext cx="6400800" cy="76200"/>
          </a:xfrm>
        </p:spPr>
        <p:txBody>
          <a:bodyPr>
            <a:normAutofit fontScale="25000" lnSpcReduction="20000"/>
          </a:bodyPr>
          <a:lstStyle/>
          <a:p>
            <a:endParaRPr lang="en-US"/>
          </a:p>
        </p:txBody>
      </p:sp>
    </p:spTree>
    <p:extLst>
      <p:ext uri="{BB962C8B-B14F-4D97-AF65-F5344CB8AC3E}">
        <p14:creationId xmlns:p14="http://schemas.microsoft.com/office/powerpoint/2010/main" val="236883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US!</a:t>
            </a:r>
          </a:p>
        </p:txBody>
      </p:sp>
      <p:sp>
        <p:nvSpPr>
          <p:cNvPr id="6" name="Content Placeholder 5">
            <a:extLst>
              <a:ext uri="{FF2B5EF4-FFF2-40B4-BE49-F238E27FC236}">
                <a16:creationId xmlns:a16="http://schemas.microsoft.com/office/drawing/2014/main" id="{4B6C95E1-8FEA-449A-9621-B5E9A1FEBACA}"/>
              </a:ext>
            </a:extLst>
          </p:cNvPr>
          <p:cNvSpPr>
            <a:spLocks noGrp="1"/>
          </p:cNvSpPr>
          <p:nvPr>
            <p:ph idx="1"/>
          </p:nvPr>
        </p:nvSpPr>
        <p:spPr/>
        <p:txBody>
          <a:bodyPr/>
          <a:lstStyle/>
          <a:p>
            <a:endParaRPr lang="en-US" dirty="0"/>
          </a:p>
        </p:txBody>
      </p:sp>
      <p:pic>
        <p:nvPicPr>
          <p:cNvPr id="5" name="Picture 4" descr="A group of people standing in front of a sign&#10;&#10;Description automatically generated">
            <a:extLst>
              <a:ext uri="{FF2B5EF4-FFF2-40B4-BE49-F238E27FC236}">
                <a16:creationId xmlns:a16="http://schemas.microsoft.com/office/drawing/2014/main" id="{D81C7B69-111D-4070-922D-086488E24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798" y="447883"/>
            <a:ext cx="7104403" cy="4869357"/>
          </a:xfrm>
          <a:prstGeom prst="rect">
            <a:avLst/>
          </a:prstGeom>
        </p:spPr>
      </p:pic>
    </p:spTree>
    <p:extLst>
      <p:ext uri="{BB962C8B-B14F-4D97-AF65-F5344CB8AC3E}">
        <p14:creationId xmlns:p14="http://schemas.microsoft.com/office/powerpoint/2010/main" val="200958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95399"/>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a:t>Homework </a:t>
            </a:r>
            <a:br>
              <a:rPr lang="en-US" dirty="0"/>
            </a:br>
            <a:endParaRPr lang="en-US" sz="2700" dirty="0"/>
          </a:p>
        </p:txBody>
      </p:sp>
      <p:sp>
        <p:nvSpPr>
          <p:cNvPr id="5" name="Subtitle 4"/>
          <p:cNvSpPr>
            <a:spLocks noGrp="1"/>
          </p:cNvSpPr>
          <p:nvPr>
            <p:ph type="subTitle" idx="1"/>
          </p:nvPr>
        </p:nvSpPr>
        <p:spPr>
          <a:xfrm>
            <a:off x="838200" y="1752600"/>
            <a:ext cx="7391400" cy="46482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a:solidFill>
                  <a:schemeClr val="tx1"/>
                </a:solidFill>
              </a:rPr>
              <a:t>Please have your student bring their homework folder back on Friday. </a:t>
            </a:r>
          </a:p>
          <a:p>
            <a:endParaRPr lang="en-US" dirty="0">
              <a:solidFill>
                <a:schemeClr val="tx1"/>
              </a:solidFill>
            </a:endParaRPr>
          </a:p>
          <a:p>
            <a:pPr marL="457200" indent="-457200">
              <a:buFont typeface="Arial" panose="020B0604020202020204" pitchFamily="34" charset="0"/>
              <a:buChar char="•"/>
            </a:pPr>
            <a:r>
              <a:rPr lang="en-US" dirty="0">
                <a:solidFill>
                  <a:schemeClr val="tx1"/>
                </a:solidFill>
              </a:rPr>
              <a:t>It is VERY important for them to read </a:t>
            </a:r>
            <a:r>
              <a:rPr lang="en-US" dirty="0">
                <a:solidFill>
                  <a:srgbClr val="FF0000"/>
                </a:solidFill>
              </a:rPr>
              <a:t>EVERY</a:t>
            </a:r>
            <a:r>
              <a:rPr lang="en-US" dirty="0">
                <a:solidFill>
                  <a:schemeClr val="tx1"/>
                </a:solidFill>
              </a:rPr>
              <a:t> night for </a:t>
            </a:r>
          </a:p>
          <a:p>
            <a:pPr algn="l"/>
            <a:r>
              <a:rPr lang="en-US" dirty="0">
                <a:solidFill>
                  <a:schemeClr val="tx1"/>
                </a:solidFill>
              </a:rPr>
              <a:t>	at least 20 minutes. Reading minutes log will be due 	every FRIDAY!!!</a:t>
            </a:r>
          </a:p>
          <a:p>
            <a:pPr algn="l"/>
            <a:r>
              <a:rPr lang="en-US" dirty="0">
                <a:solidFill>
                  <a:schemeClr val="tx1"/>
                </a:solidFill>
              </a:rPr>
              <a:t>	Homework is not graded however it is great practice.</a:t>
            </a:r>
          </a:p>
          <a:p>
            <a:endParaRPr lang="en-US" dirty="0">
              <a:solidFill>
                <a:schemeClr val="tx1"/>
              </a:solidFill>
            </a:endParaRPr>
          </a:p>
          <a:p>
            <a:r>
              <a:rPr lang="en-US" dirty="0">
                <a:solidFill>
                  <a:schemeClr val="tx1"/>
                </a:solidFill>
              </a:rPr>
              <a:t>Math worksheets will be coming home soon.  Students only need to do one a night, but still practice concepts done in class and from the math CORE. Please correct your child’s work. If there is something you don’t understand please write me a note on the assignment.</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9489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t>Book Report</a:t>
            </a:r>
          </a:p>
        </p:txBody>
      </p:sp>
      <p:sp>
        <p:nvSpPr>
          <p:cNvPr id="3" name="Content Placeholder 2"/>
          <p:cNvSpPr>
            <a:spLocks noGrp="1"/>
          </p:cNvSpPr>
          <p:nvPr>
            <p:ph idx="1"/>
          </p:nvPr>
        </p:nvSpPr>
        <p:spPr>
          <a:solidFill>
            <a:srgbClr val="FFCCFF"/>
          </a:solidFill>
        </p:spPr>
        <p:txBody>
          <a:bodyPr/>
          <a:lstStyle/>
          <a:p>
            <a:r>
              <a:rPr lang="en-US" dirty="0"/>
              <a:t>Monthly Homework</a:t>
            </a:r>
          </a:p>
          <a:p>
            <a:r>
              <a:rPr lang="en-US" dirty="0"/>
              <a:t>They are not OPTIONAL</a:t>
            </a:r>
          </a:p>
          <a:p>
            <a:r>
              <a:rPr lang="en-US" dirty="0"/>
              <a:t>I ask that the children do most of the work</a:t>
            </a:r>
          </a:p>
          <a:p>
            <a:r>
              <a:rPr lang="en-US" dirty="0"/>
              <a:t>Parents please help but don’t do the work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114800"/>
            <a:ext cx="3352800" cy="1899634"/>
          </a:xfrm>
          <a:prstGeom prst="rect">
            <a:avLst/>
          </a:prstGeom>
        </p:spPr>
      </p:pic>
    </p:spTree>
    <p:extLst>
      <p:ext uri="{BB962C8B-B14F-4D97-AF65-F5344CB8AC3E}">
        <p14:creationId xmlns:p14="http://schemas.microsoft.com/office/powerpoint/2010/main" val="237524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691A-515B-4AB7-B9D3-1DB15199556E}"/>
              </a:ext>
            </a:extLst>
          </p:cNvPr>
          <p:cNvSpPr>
            <a:spLocks noGrp="1"/>
          </p:cNvSpPr>
          <p:nvPr>
            <p:ph type="title"/>
          </p:nvPr>
        </p:nvSpPr>
        <p:spPr>
          <a:xfrm>
            <a:off x="645459" y="1138228"/>
            <a:ext cx="2845263" cy="3858767"/>
          </a:xfrm>
        </p:spPr>
        <p:txBody>
          <a:bodyPr anchor="ctr">
            <a:normAutofit/>
          </a:bodyPr>
          <a:lstStyle/>
          <a:p>
            <a:r>
              <a:rPr lang="en-US" sz="3100"/>
              <a:t>WAX Museum</a:t>
            </a:r>
          </a:p>
        </p:txBody>
      </p:sp>
      <p:sp>
        <p:nvSpPr>
          <p:cNvPr id="29" name="Content Placeholder 2">
            <a:extLst>
              <a:ext uri="{FF2B5EF4-FFF2-40B4-BE49-F238E27FC236}">
                <a16:creationId xmlns:a16="http://schemas.microsoft.com/office/drawing/2014/main" id="{BCBCB55E-CDCE-4664-BE80-7F66CB5C6A8E}"/>
              </a:ext>
            </a:extLst>
          </p:cNvPr>
          <p:cNvSpPr>
            <a:spLocks noGrp="1"/>
          </p:cNvSpPr>
          <p:nvPr>
            <p:ph idx="1"/>
          </p:nvPr>
        </p:nvSpPr>
        <p:spPr>
          <a:xfrm>
            <a:off x="4188362" y="1138228"/>
            <a:ext cx="4080510" cy="3858768"/>
          </a:xfrm>
        </p:spPr>
        <p:txBody>
          <a:bodyPr anchor="ctr">
            <a:normAutofit/>
          </a:bodyPr>
          <a:lstStyle/>
          <a:p>
            <a:r>
              <a:rPr lang="en-US">
                <a:solidFill>
                  <a:srgbClr val="000000"/>
                </a:solidFill>
              </a:rPr>
              <a:t>At the end of  January all of the 2</a:t>
            </a:r>
            <a:r>
              <a:rPr lang="en-US" baseline="30000">
                <a:solidFill>
                  <a:srgbClr val="000000"/>
                </a:solidFill>
              </a:rPr>
              <a:t>nd</a:t>
            </a:r>
            <a:r>
              <a:rPr lang="en-US">
                <a:solidFill>
                  <a:srgbClr val="000000"/>
                </a:solidFill>
              </a:rPr>
              <a:t> grade puts on a Wax Museum. The children read and do research on a famous person (alive or deceased) from either a Biography or Autobiography. </a:t>
            </a:r>
          </a:p>
          <a:p>
            <a:r>
              <a:rPr lang="en-US">
                <a:solidFill>
                  <a:srgbClr val="000000"/>
                </a:solidFill>
              </a:rPr>
              <a:t>The children come in a costume with a poster about their famous person and come to live when the “button” is pushed.</a:t>
            </a:r>
          </a:p>
        </p:txBody>
      </p:sp>
    </p:spTree>
    <p:extLst>
      <p:ext uri="{BB962C8B-B14F-4D97-AF65-F5344CB8AC3E}">
        <p14:creationId xmlns:p14="http://schemas.microsoft.com/office/powerpoint/2010/main" val="211494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20699" y="960241"/>
            <a:ext cx="5137275" cy="4203872"/>
          </a:xfrm>
        </p:spPr>
        <p:style>
          <a:lnRef idx="1">
            <a:schemeClr val="accent6"/>
          </a:lnRef>
          <a:fillRef idx="2">
            <a:schemeClr val="accent6"/>
          </a:fillRef>
          <a:effectRef idx="1">
            <a:schemeClr val="accent6"/>
          </a:effectRef>
          <a:fontRef idx="minor">
            <a:schemeClr val="dk1"/>
          </a:fontRef>
        </p:style>
        <p:txBody>
          <a:bodyPr anchor="ctr">
            <a:normAutofit/>
          </a:bodyPr>
          <a:lstStyle/>
          <a:p>
            <a:pPr algn="r"/>
            <a:r>
              <a:rPr lang="en-US" sz="4700"/>
              <a:t>Math</a:t>
            </a:r>
          </a:p>
        </p:txBody>
      </p:sp>
      <p:sp>
        <p:nvSpPr>
          <p:cNvPr id="5" name="Subtitle 4"/>
          <p:cNvSpPr>
            <a:spLocks noGrp="1"/>
          </p:cNvSpPr>
          <p:nvPr>
            <p:ph type="subTitle" idx="1"/>
          </p:nvPr>
        </p:nvSpPr>
        <p:spPr>
          <a:xfrm>
            <a:off x="6339803" y="964028"/>
            <a:ext cx="2078155" cy="4196299"/>
          </a:xfrm>
        </p:spPr>
        <p:style>
          <a:lnRef idx="1">
            <a:schemeClr val="accent2"/>
          </a:lnRef>
          <a:fillRef idx="2">
            <a:schemeClr val="accent2"/>
          </a:fillRef>
          <a:effectRef idx="1">
            <a:schemeClr val="accent2"/>
          </a:effectRef>
          <a:fontRef idx="minor">
            <a:schemeClr val="dk1"/>
          </a:fontRef>
        </p:style>
        <p:txBody>
          <a:bodyPr anchor="ctr">
            <a:normAutofit/>
          </a:bodyPr>
          <a:lstStyle/>
          <a:p>
            <a:pPr>
              <a:lnSpc>
                <a:spcPct val="110000"/>
              </a:lnSpc>
            </a:pPr>
            <a:r>
              <a:rPr lang="en-US" sz="1200" dirty="0">
                <a:solidFill>
                  <a:schemeClr val="bg1"/>
                </a:solidFill>
              </a:rPr>
              <a:t>You can help your student by practicing these concepts in the car and at home.  Playing with money, saying the days of the weeks and months, identifying shapes in the environment, practicing time on an analog and digital clocks and making up story problems are a few ideas for helping your student.</a:t>
            </a:r>
          </a:p>
          <a:p>
            <a:pPr>
              <a:lnSpc>
                <a:spcPct val="110000"/>
              </a:lnSpc>
            </a:pPr>
            <a:r>
              <a:rPr lang="en-US" sz="1200" dirty="0">
                <a:solidFill>
                  <a:schemeClr val="bg1"/>
                </a:solidFill>
              </a:rPr>
              <a:t>**See room calendar or teacher for other ideas**</a:t>
            </a:r>
          </a:p>
        </p:txBody>
      </p:sp>
    </p:spTree>
    <p:extLst>
      <p:ext uri="{BB962C8B-B14F-4D97-AF65-F5344CB8AC3E}">
        <p14:creationId xmlns:p14="http://schemas.microsoft.com/office/powerpoint/2010/main" val="29362153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and Writing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981200"/>
            <a:ext cx="2895600" cy="3697125"/>
          </a:xfrm>
        </p:spPr>
      </p:pic>
    </p:spTree>
    <p:extLst>
      <p:ext uri="{BB962C8B-B14F-4D97-AF65-F5344CB8AC3E}">
        <p14:creationId xmlns:p14="http://schemas.microsoft.com/office/powerpoint/2010/main" val="150116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style>
          <a:lnRef idx="1">
            <a:schemeClr val="accent6"/>
          </a:lnRef>
          <a:fillRef idx="2">
            <a:schemeClr val="accent6"/>
          </a:fillRef>
          <a:effectRef idx="1">
            <a:schemeClr val="accent6"/>
          </a:effectRef>
          <a:fontRef idx="minor">
            <a:schemeClr val="dk1"/>
          </a:fontRef>
        </p:style>
        <p:txBody>
          <a:bodyPr/>
          <a:lstStyle/>
          <a:p>
            <a:r>
              <a:rPr lang="en-US" dirty="0"/>
              <a:t>Reading</a:t>
            </a:r>
          </a:p>
        </p:txBody>
      </p:sp>
      <p:sp>
        <p:nvSpPr>
          <p:cNvPr id="4" name="Subtitle 3"/>
          <p:cNvSpPr>
            <a:spLocks noGrp="1"/>
          </p:cNvSpPr>
          <p:nvPr>
            <p:ph type="subTitle" idx="1"/>
          </p:nvPr>
        </p:nvSpPr>
        <p:spPr>
          <a:xfrm>
            <a:off x="1371600" y="2057400"/>
            <a:ext cx="6400800" cy="44958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sz="2000" dirty="0">
                <a:solidFill>
                  <a:schemeClr val="tx1"/>
                </a:solidFill>
              </a:rPr>
              <a:t>-READ every night and make sure take-home library books are </a:t>
            </a:r>
            <a:r>
              <a:rPr lang="en-US" sz="2000" b="1" dirty="0">
                <a:solidFill>
                  <a:srgbClr val="FF0000"/>
                </a:solidFill>
              </a:rPr>
              <a:t>signed and brought back every day</a:t>
            </a:r>
            <a:r>
              <a:rPr lang="en-US" sz="2000" dirty="0">
                <a:solidFill>
                  <a:schemeClr val="tx1"/>
                </a:solidFill>
              </a:rPr>
              <a:t>.</a:t>
            </a:r>
          </a:p>
          <a:p>
            <a:r>
              <a:rPr lang="en-US" sz="2000" dirty="0">
                <a:solidFill>
                  <a:schemeClr val="tx1"/>
                </a:solidFill>
              </a:rPr>
              <a:t>-Students need to be fluent in letter names and sounds. Please work on these with your student at home -Sight words are in the homework packet with suggestions for studying.</a:t>
            </a:r>
          </a:p>
          <a:p>
            <a:r>
              <a:rPr lang="en-US" sz="2000" dirty="0">
                <a:solidFill>
                  <a:schemeClr val="tx1"/>
                </a:solidFill>
              </a:rPr>
              <a:t>-Get to know the public library.  There are many in Utah!</a:t>
            </a:r>
          </a:p>
          <a:p>
            <a:r>
              <a:rPr lang="en-US" sz="2000" dirty="0">
                <a:solidFill>
                  <a:schemeClr val="tx1"/>
                </a:solidFill>
              </a:rPr>
              <a:t>-Sum-up the book when you are done.  What happened in the beginning, middle and end?</a:t>
            </a:r>
          </a:p>
          <a:p>
            <a:r>
              <a:rPr lang="en-US" sz="2000" dirty="0">
                <a:solidFill>
                  <a:schemeClr val="tx1"/>
                </a:solidFill>
              </a:rPr>
              <a:t>(If it is a longer book or chapter book check for understanding every couple of pages at least.)</a:t>
            </a:r>
          </a:p>
          <a:p>
            <a:r>
              <a:rPr lang="en-US" sz="2000" dirty="0">
                <a:solidFill>
                  <a:schemeClr val="tx1"/>
                </a:solidFill>
              </a:rPr>
              <a:t>-Writing helps reading.  We will practice at school and you can practice at home or write in a journal.</a:t>
            </a:r>
          </a:p>
          <a:p>
            <a:endParaRPr lang="en-US" dirty="0">
              <a:solidFill>
                <a:schemeClr val="tx1"/>
              </a:solidFill>
            </a:endParaRPr>
          </a:p>
        </p:txBody>
      </p:sp>
    </p:spTree>
    <p:extLst>
      <p:ext uri="{BB962C8B-B14F-4D97-AF65-F5344CB8AC3E}">
        <p14:creationId xmlns:p14="http://schemas.microsoft.com/office/powerpoint/2010/main" val="16643367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3DB1B37C6AE4288CE268831AEABA0" ma:contentTypeVersion="4" ma:contentTypeDescription="Create a new document." ma:contentTypeScope="" ma:versionID="b19c475aa7b51874a2b2dd86d0741b63">
  <xsd:schema xmlns:xsd="http://www.w3.org/2001/XMLSchema" xmlns:xs="http://www.w3.org/2001/XMLSchema" xmlns:p="http://schemas.microsoft.com/office/2006/metadata/properties" xmlns:ns3="aa7d265a-ba98-461a-9d68-554601ce0d4b" targetNamespace="http://schemas.microsoft.com/office/2006/metadata/properties" ma:root="true" ma:fieldsID="502391a1979992ddff88bfe394ea1f9a" ns3:_="">
    <xsd:import namespace="aa7d265a-ba98-461a-9d68-554601ce0d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d265a-ba98-461a-9d68-554601ce0d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1DC074-03E9-41FF-9660-9D8850F82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d265a-ba98-461a-9d68-554601ce0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51BC2D-1E27-4637-BCC9-304D5731C287}">
  <ds:schemaRefs>
    <ds:schemaRef ds:uri="http://schemas.microsoft.com/sharepoint/v3/contenttype/forms"/>
  </ds:schemaRefs>
</ds:datastoreItem>
</file>

<file path=customXml/itemProps3.xml><?xml version="1.0" encoding="utf-8"?>
<ds:datastoreItem xmlns:ds="http://schemas.openxmlformats.org/officeDocument/2006/customXml" ds:itemID="{1D408481-2878-4B49-9244-45DD311A33BD}">
  <ds:schemaRefs>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aa7d265a-ba98-461a-9d68-554601ce0d4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Gallery</Template>
  <TotalTime>5</TotalTime>
  <Words>833</Words>
  <Application>Microsoft Office PowerPoint</Application>
  <PresentationFormat>On-screen Show (4:3)</PresentationFormat>
  <Paragraphs>81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Gill Sans MT</vt:lpstr>
      <vt:lpstr>Gallery</vt:lpstr>
      <vt:lpstr>    Welcome Back! Mrs. Darby  Grade 2  Class Information</vt:lpstr>
      <vt:lpstr>  A little about me: 20th year teaching  -I’ve taught Kindergarten, 2nd, 3rd ,4th, and 5th   -Degrees/Endorsements: BS: Liberal Studies, CSUSM, Teaching Credential, CSUSM,ESL Certified I’ve lived in Utah for the past 16 years with Mr. Darby, Sarah, Matthew,  Roady,  Ziva, and Bella</vt:lpstr>
      <vt:lpstr>US!</vt:lpstr>
      <vt:lpstr>Homework  </vt:lpstr>
      <vt:lpstr>Book Report</vt:lpstr>
      <vt:lpstr>WAX Museum</vt:lpstr>
      <vt:lpstr>Math</vt:lpstr>
      <vt:lpstr>Reading and Writing</vt:lpstr>
      <vt:lpstr>Reading</vt:lpstr>
      <vt:lpstr>Reading Comprehension Skills (We will be focusing on these this year. You can ask your student about them at home when you are reading.)</vt:lpstr>
      <vt:lpstr>Behavior</vt:lpstr>
      <vt:lpstr>I will send out information via Class Dojo, on the Weekly Homework Sheet, or other notes in their homework folders. Please look through your child’s backpack daily.</vt:lpstr>
      <vt:lpstr>We want to create a safe an positive atmosphere at school!</vt:lpstr>
      <vt:lpstr>If you are bringing a treat please have everything that is needed for that treat. Please do not bring sheet cakes. Treats must be individual wrapped. Some examples are cupcakes, bags, of chips, popsicles, or twinkies!</vt:lpstr>
      <vt:lpstr>Food, Birthdays, Medication</vt:lpstr>
      <vt:lpstr>Class Dojo</vt:lpstr>
      <vt:lpstr>Class Dojo</vt:lpstr>
      <vt:lpstr>We are a PBIS school</vt:lpstr>
      <vt:lpstr>PBIS REWARDS</vt:lpstr>
      <vt:lpstr>Our Theme : Kid You’ll Move Mountains</vt:lpstr>
      <vt:lpstr>More information about math, reading, social studies and science, etc. can be found on the class and  district websites.  (Also see homework folder with disclosure statement).  </vt:lpstr>
      <vt:lpstr>Donations</vt:lpstr>
      <vt:lpstr>ALWAYS NEEDED!!</vt:lpstr>
      <vt:lpstr>Snacks</vt:lpstr>
      <vt:lpstr>Mrs. Darby’s Wish List</vt:lpstr>
      <vt:lpstr>Thank you for the opportunity to teach your student!  I’m excited to get to meet them.  Please e-mail or call ANYTIME if you have any questions or concerns:  cdarby@graniteschools.org  Or . . . . .Shoot me a message on Class Dojo and I will get it immediately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Mrs. Darby  Grade 2  Class Information</dc:title>
  <dc:creator>Darby, Christina M</dc:creator>
  <cp:lastModifiedBy>Darby, Christina M</cp:lastModifiedBy>
  <cp:revision>1</cp:revision>
  <dcterms:created xsi:type="dcterms:W3CDTF">2019-08-23T18:14:11Z</dcterms:created>
  <dcterms:modified xsi:type="dcterms:W3CDTF">2019-08-23T18:19:44Z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0x0101001383DB1B37C6AE4288CE268831AEABA0</vt:lpwstr>
  </property>
</Properties>
</file>